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9" r:id="rId13"/>
    <p:sldId id="270" r:id="rId14"/>
    <p:sldId id="271" r:id="rId15"/>
    <p:sldId id="273" r:id="rId16"/>
    <p:sldId id="274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FF0066"/>
    <a:srgbClr val="800000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640" autoAdjust="0"/>
  </p:normalViewPr>
  <p:slideViewPr>
    <p:cSldViewPr>
      <p:cViewPr varScale="1">
        <p:scale>
          <a:sx n="60" d="100"/>
          <a:sy n="60" d="100"/>
        </p:scale>
        <p:origin x="-15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notesMaster" Target="notesMasters/notesMaster1.xml" /><Relationship Id="rId3" Type="http://schemas.openxmlformats.org/officeDocument/2006/relationships/slide" Target="slides/slide2.xml" /><Relationship Id="rId21" Type="http://schemas.openxmlformats.org/officeDocument/2006/relationships/theme" Target="theme/theme1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viewProps" Target="view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10" Type="http://schemas.openxmlformats.org/officeDocument/2006/relationships/slide" Target="slides/slide9.xml" /><Relationship Id="rId19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tableStyles" Target="tableStyle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>
            <a:extLst>
              <a:ext uri="{FF2B5EF4-FFF2-40B4-BE49-F238E27FC236}">
                <a16:creationId xmlns:a16="http://schemas.microsoft.com/office/drawing/2014/main" id="{5C01AD1C-1107-4D9D-B413-394B130D6DC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283" name="Rectangle 3">
            <a:extLst>
              <a:ext uri="{FF2B5EF4-FFF2-40B4-BE49-F238E27FC236}">
                <a16:creationId xmlns:a16="http://schemas.microsoft.com/office/drawing/2014/main" id="{05B7E06F-3DF2-4AC4-8AAA-4B7AA51E2C0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833529DB-2D3A-43D5-B804-B62411936BA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7285" name="Rectangle 5">
            <a:extLst>
              <a:ext uri="{FF2B5EF4-FFF2-40B4-BE49-F238E27FC236}">
                <a16:creationId xmlns:a16="http://schemas.microsoft.com/office/drawing/2014/main" id="{55734062-8894-458A-9DC5-F1AEFA42C2B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7286" name="Rectangle 6">
            <a:extLst>
              <a:ext uri="{FF2B5EF4-FFF2-40B4-BE49-F238E27FC236}">
                <a16:creationId xmlns:a16="http://schemas.microsoft.com/office/drawing/2014/main" id="{45BE6DC5-78B2-473C-9317-B62067188CA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287" name="Rectangle 7">
            <a:extLst>
              <a:ext uri="{FF2B5EF4-FFF2-40B4-BE49-F238E27FC236}">
                <a16:creationId xmlns:a16="http://schemas.microsoft.com/office/drawing/2014/main" id="{69B6DA53-40C8-4090-ABEE-1B1F4DCAC3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18A7BF47-1EA5-41CB-81FD-9C7D6A6DF85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473BB75B-30BE-4099-B0F9-BFEBE5A1C2E1}"/>
              </a:ext>
            </a:extLst>
          </p:cNvPr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5" name="Line 3">
              <a:extLst>
                <a:ext uri="{FF2B5EF4-FFF2-40B4-BE49-F238E27FC236}">
                  <a16:creationId xmlns:a16="http://schemas.microsoft.com/office/drawing/2014/main" id="{65F698DF-4556-4D59-8876-59DC1BA95B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AutoShape 4">
              <a:extLst>
                <a:ext uri="{FF2B5EF4-FFF2-40B4-BE49-F238E27FC236}">
                  <a16:creationId xmlns:a16="http://schemas.microsoft.com/office/drawing/2014/main" id="{B4CE5389-E4A2-4754-AF86-1D4C676509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AutoShape 5">
              <a:extLst>
                <a:ext uri="{FF2B5EF4-FFF2-40B4-BE49-F238E27FC236}">
                  <a16:creationId xmlns:a16="http://schemas.microsoft.com/office/drawing/2014/main" id="{B4B33E30-2B9B-4401-A1B0-AB668312B4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9421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421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1BE8470B-2B7D-44D2-A14D-0FDCCDC81E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DC151EE5-4079-455B-AD5B-21406BE891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id="{DB70F9F8-994B-4EAF-8F66-681C25A81C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179217-F6D1-4F4C-B79F-81EE2CDA02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061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D0125EAA-A055-467A-AA3D-27B9DFB5B3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1699B185-CEF8-4CB9-80F4-3C80A4AE01E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A6F29590-D036-4065-AC6E-575BB1D619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1D42D2-47E1-4252-830F-CE47680752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2584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1AFE13FA-AAC4-4B1E-A954-5D42259DBB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8953EF7E-3D4A-495E-B09F-8C6BAFA944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8C632566-CC9C-4C65-9222-4F65603068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14BBF7-B3F5-4B02-AA0B-F36C85B51E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97532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370013" y="1827213"/>
            <a:ext cx="7313612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16C7E26B-B0A7-4EFB-AD5B-B7E09898A9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D2A9D88F-B6B2-41C5-B63B-34D254008A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BFB53E40-AF83-487F-A936-1E125C4A26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49FDDC-EF73-41EA-A819-98327797BF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6793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43BC6326-70C2-4C16-A993-63282AD80E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EE75E985-86E3-4DBD-B05C-F69EEAF35C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D7FE87FF-E7FD-4B63-BFB3-6A898828A8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646981-1240-4031-A986-7D08A48BD4E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6249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23B17071-B7FA-45EA-9FCF-F475D8C3EE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92BC82A2-BB2C-407A-A014-331BE258E6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F5515234-730E-4F60-9DAD-02C0DAA2A3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CDFF13-7155-4247-9671-49AF14E3FB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3389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21C0B94F-0314-489B-9567-F72EFDB49C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A7035A0C-2850-4AE2-AD50-1DEC9AB134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98B68ACE-FD5F-4637-A6F6-D4C7E61F7B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3648C1-350A-4E3D-9CC6-A8EB2B45DB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0493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AE707A15-ECAF-4534-845D-D0E9E9227A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33B2BB14-1EF8-4B4A-9EB1-7CB3341E4F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>
            <a:extLst>
              <a:ext uri="{FF2B5EF4-FFF2-40B4-BE49-F238E27FC236}">
                <a16:creationId xmlns:a16="http://schemas.microsoft.com/office/drawing/2014/main" id="{2BF70596-4B62-4DE3-8313-BDDDA60A5E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DFD9B0-7275-45C7-BC1D-E0D00ADA1F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1316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FE30127A-BD95-441A-8C3D-BE9B3D7D6D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39C4FD00-5408-41F1-AAD6-51FA2FE96E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60627349-E40A-4AFC-A56E-D9CDD7DF0C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163B2F-FB35-4F3E-A633-F35FF329F3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4914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807F1EA9-C527-40D5-A1D7-B7B652F5A7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48C741B1-A043-495B-8276-B150676D3E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994831B8-0D3A-4003-9688-698053C44D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39FA87-C3D8-4E6E-B4AF-07CA555275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808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BC23353C-0C9D-4BBF-98F4-AF762C2338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BB45E15D-0D3E-4C76-9279-8E2F2CBCD6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D2CB4A0F-28E6-44BF-B703-A1F3FC5D70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B821B8-FFE8-4540-AA56-9320891406E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6999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553466A8-39D4-4E19-A52E-2FDE3E9D9A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799E9153-9E31-46C5-9B5F-B7AE31BD0B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16D56D24-F817-40FF-BA97-421EAE1708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07E432-6F11-4F21-851A-DED1CCB6593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5433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836AFC0B-946A-4E8E-BB86-00A43B89C7CE}"/>
              </a:ext>
            </a:extLst>
          </p:cNvPr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93187" name="AutoShape 3">
              <a:extLst>
                <a:ext uri="{FF2B5EF4-FFF2-40B4-BE49-F238E27FC236}">
                  <a16:creationId xmlns:a16="http://schemas.microsoft.com/office/drawing/2014/main" id="{B6C6B3AF-770D-4537-9BAA-7512F3E0DE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93188" name="AutoShape 4">
              <a:extLst>
                <a:ext uri="{FF2B5EF4-FFF2-40B4-BE49-F238E27FC236}">
                  <a16:creationId xmlns:a16="http://schemas.microsoft.com/office/drawing/2014/main" id="{18BCF9E3-B692-4513-B3A6-B270EEC0FD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93189" name="Line 5">
              <a:extLst>
                <a:ext uri="{FF2B5EF4-FFF2-40B4-BE49-F238E27FC236}">
                  <a16:creationId xmlns:a16="http://schemas.microsoft.com/office/drawing/2014/main" id="{A7BFBF0C-8A60-4CB7-B5B3-FA46476552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27" name="Rectangle 6">
            <a:extLst>
              <a:ext uri="{FF2B5EF4-FFF2-40B4-BE49-F238E27FC236}">
                <a16:creationId xmlns:a16="http://schemas.microsoft.com/office/drawing/2014/main" id="{27C98441-A475-4B1D-B58C-F993175CA9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7">
            <a:extLst>
              <a:ext uri="{FF2B5EF4-FFF2-40B4-BE49-F238E27FC236}">
                <a16:creationId xmlns:a16="http://schemas.microsoft.com/office/drawing/2014/main" id="{88100ABE-6AFE-4DDA-961A-CE79D8B70F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93192" name="Rectangle 8">
            <a:extLst>
              <a:ext uri="{FF2B5EF4-FFF2-40B4-BE49-F238E27FC236}">
                <a16:creationId xmlns:a16="http://schemas.microsoft.com/office/drawing/2014/main" id="{6052E630-F92F-42E1-97BD-3CA310BE557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3193" name="Rectangle 9">
            <a:extLst>
              <a:ext uri="{FF2B5EF4-FFF2-40B4-BE49-F238E27FC236}">
                <a16:creationId xmlns:a16="http://schemas.microsoft.com/office/drawing/2014/main" id="{7D7813C8-A3FC-446A-B97B-DB2EACD1BF4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3194" name="Rectangle 10">
            <a:extLst>
              <a:ext uri="{FF2B5EF4-FFF2-40B4-BE49-F238E27FC236}">
                <a16:creationId xmlns:a16="http://schemas.microsoft.com/office/drawing/2014/main" id="{0B6B21A8-41DA-40A1-85FF-2D440AE0F93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6E64C94-5F1D-4C82-89A9-8C8AC90091D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25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anose="05000000000000000000" pitchFamily="2" charset="2"/>
        <a:buChar char="¡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19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¡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">
            <a:extLst>
              <a:ext uri="{FF2B5EF4-FFF2-40B4-BE49-F238E27FC236}">
                <a16:creationId xmlns:a16="http://schemas.microsoft.com/office/drawing/2014/main" id="{A93A838E-744F-4381-AF35-1D048057BF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0E1DDB97-6282-4F56-9DC5-CDD445DF1200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32614066-8275-425B-A939-D0308901BFD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1066800"/>
            <a:ext cx="7543800" cy="4572000"/>
          </a:xfrm>
        </p:spPr>
        <p:txBody>
          <a:bodyPr/>
          <a:lstStyle/>
          <a:p>
            <a:pPr eaLnBrk="1" hangingPunct="1"/>
            <a:endParaRPr lang="en-US" altLang="en-US" sz="3700" b="1">
              <a:solidFill>
                <a:schemeClr val="accent2"/>
              </a:solidFill>
            </a:endParaRPr>
          </a:p>
          <a:p>
            <a:pPr eaLnBrk="1" hangingPunct="1"/>
            <a:endParaRPr lang="en-US" altLang="en-US" sz="3700" b="1">
              <a:solidFill>
                <a:schemeClr val="accent2"/>
              </a:solidFill>
            </a:endParaRPr>
          </a:p>
          <a:p>
            <a:pPr eaLnBrk="1" hangingPunct="1"/>
            <a:r>
              <a:rPr lang="en-US" altLang="en-US" sz="3700" b="1">
                <a:solidFill>
                  <a:srgbClr val="993300"/>
                </a:solidFill>
              </a:rPr>
              <a:t>DATA PROCESSING</a:t>
            </a:r>
          </a:p>
          <a:p>
            <a:pPr eaLnBrk="1" hangingPunct="1"/>
            <a:endParaRPr lang="en-US" altLang="en-US" sz="3700" b="1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>
            <a:extLst>
              <a:ext uri="{FF2B5EF4-FFF2-40B4-BE49-F238E27FC236}">
                <a16:creationId xmlns:a16="http://schemas.microsoft.com/office/drawing/2014/main" id="{BABC92F6-E959-4E11-979A-196D7FBFD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6635911F-164E-40CB-B3E1-D3A57F09EFC9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1F3E44B8-71D5-4291-A0C9-4E45A0EEFB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660033"/>
                </a:solidFill>
                <a:latin typeface="Arial" panose="020B0604020202020204" pitchFamily="34" charset="0"/>
              </a:rPr>
              <a:t>Coding</a:t>
            </a:r>
          </a:p>
        </p:txBody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33FE7E5A-3EB7-49B7-A51D-75BDFDE258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17713"/>
            <a:ext cx="8955088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lvl="1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</a:pPr>
            <a:r>
              <a:rPr lang="en-US" altLang="en-US" sz="2000" b="1">
                <a:solidFill>
                  <a:srgbClr val="660033"/>
                </a:solidFill>
              </a:rPr>
              <a:t>Coding of data involves assigning of number to each response of the question.</a:t>
            </a:r>
            <a:r>
              <a:rPr lang="en-US" altLang="en-US" sz="2500" b="1"/>
              <a:t> 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en-US" sz="2500" b="1">
                <a:solidFill>
                  <a:srgbClr val="FF0066"/>
                </a:solidFill>
              </a:rPr>
              <a:t>	Example :</a:t>
            </a:r>
          </a:p>
          <a:p>
            <a:pPr lvl="2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</a:pPr>
            <a:r>
              <a:rPr lang="en-US" altLang="en-US" sz="2200" b="1">
                <a:solidFill>
                  <a:srgbClr val="800000"/>
                </a:solidFill>
              </a:rPr>
              <a:t>Gender       :</a:t>
            </a:r>
            <a:r>
              <a:rPr lang="en-US" altLang="en-US" sz="2200" b="1">
                <a:solidFill>
                  <a:schemeClr val="accent2"/>
                </a:solidFill>
              </a:rPr>
              <a:t> </a:t>
            </a:r>
            <a:r>
              <a:rPr lang="en-US" altLang="en-US" sz="2200" b="1"/>
              <a:t>   </a:t>
            </a:r>
            <a:r>
              <a:rPr lang="en-US" altLang="en-US" sz="2200" b="1">
                <a:solidFill>
                  <a:srgbClr val="800000"/>
                </a:solidFill>
              </a:rPr>
              <a:t>Male      = 1</a:t>
            </a:r>
          </a:p>
          <a:p>
            <a:pPr lvl="2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None/>
            </a:pPr>
            <a:r>
              <a:rPr lang="en-US" altLang="en-US" sz="2200" b="1"/>
              <a:t>                           </a:t>
            </a:r>
            <a:r>
              <a:rPr lang="en-US" altLang="en-US" sz="2200" b="1">
                <a:solidFill>
                  <a:schemeClr val="hlink"/>
                </a:solidFill>
              </a:rPr>
              <a:t>Female = 2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</a:pPr>
            <a:r>
              <a:rPr lang="en-US" altLang="en-US" sz="2400" b="1">
                <a:solidFill>
                  <a:srgbClr val="800000"/>
                </a:solidFill>
              </a:rPr>
              <a:t>The purpose of giving number is to translate verbal data into numerical data, which may be counted and tabulated. 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</a:pPr>
            <a:r>
              <a:rPr lang="en-US" altLang="en-US" sz="2400" b="1">
                <a:solidFill>
                  <a:srgbClr val="FF3399"/>
                </a:solidFill>
              </a:rPr>
              <a:t>The task of researcher is to give numbers to response carefully</a:t>
            </a:r>
            <a:r>
              <a:rPr lang="en-US" altLang="en-US" sz="2400" b="1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autoRev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44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</p:cBhvr>
                                      <p:to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3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3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33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3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33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33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33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33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  <p:bldP spid="13316" grpId="1"/>
      <p:bldP spid="13316" grpId="2"/>
      <p:bldP spid="13317" grpId="0" build="p"/>
      <p:bldP spid="13317" grpId="1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>
            <a:extLst>
              <a:ext uri="{FF2B5EF4-FFF2-40B4-BE49-F238E27FC236}">
                <a16:creationId xmlns:a16="http://schemas.microsoft.com/office/drawing/2014/main" id="{9236FCFC-09CA-4147-AEF9-48D03DA9D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57431A19-1312-4198-A9FF-C9EB1E3940BF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C0A9C8A7-71DE-4EAB-9EF2-54EB92696E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0013" y="-76200"/>
            <a:ext cx="7313612" cy="6858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FF3399"/>
                </a:solidFill>
              </a:rPr>
              <a:t>		</a:t>
            </a:r>
            <a:r>
              <a:rPr lang="en-US" altLang="en-US" b="1">
                <a:solidFill>
                  <a:srgbClr val="FF3399"/>
                </a:solidFill>
              </a:rPr>
              <a:t>CODE BOOK</a:t>
            </a:r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1FAB4B05-12CA-45B8-887F-9D7575256F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2513" y="-266700"/>
            <a:ext cx="96678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1000" b="1">
                <a:latin typeface="Arial" panose="020B0604020202020204" pitchFamily="34" charset="0"/>
                <a:cs typeface="Times New Roman" panose="02020603050405020304" pitchFamily="18" charset="0"/>
              </a:rPr>
              <a:t>CODE BOOK</a:t>
            </a:r>
            <a:endParaRPr lang="en-US" altLang="en-US">
              <a:latin typeface="Arial" panose="020B0604020202020204" pitchFamily="34" charset="0"/>
            </a:endParaRPr>
          </a:p>
        </p:txBody>
      </p:sp>
      <p:graphicFrame>
        <p:nvGraphicFramePr>
          <p:cNvPr id="17478" name="Group 70">
            <a:extLst>
              <a:ext uri="{FF2B5EF4-FFF2-40B4-BE49-F238E27FC236}">
                <a16:creationId xmlns:a16="http://schemas.microsoft.com/office/drawing/2014/main" id="{8B5D4840-40F4-4489-9D5A-236058ED4010}"/>
              </a:ext>
            </a:extLst>
          </p:cNvPr>
          <p:cNvGraphicFramePr>
            <a:graphicFrameLocks noGrp="1"/>
          </p:cNvGraphicFramePr>
          <p:nvPr/>
        </p:nvGraphicFramePr>
        <p:xfrm>
          <a:off x="762000" y="609600"/>
          <a:ext cx="8229600" cy="6667500"/>
        </p:xfrm>
        <a:graphic>
          <a:graphicData uri="http://schemas.openxmlformats.org/drawingml/2006/table">
            <a:tbl>
              <a:tblPr/>
              <a:tblGrid>
                <a:gridCol w="1255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3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31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034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33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790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9933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Q.No</a:t>
                      </a: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Variable  No.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Information Sought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Responses 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Code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24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9933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Age 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Actual 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8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9933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V2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Designation 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Worker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Supervisor 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Manager 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0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9933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V3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Establishment 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Public 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Private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981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9933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V4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Level of Education  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Graduate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Intermediate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High School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Middle School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Primary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Illiterate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Other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666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9933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V5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Marital Status 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Married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Unmarried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Widow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Divorce 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28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99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</a:t>
                      </a:r>
                      <a:endParaRPr kumimoji="0" lang="en-US" sz="1600" b="1" i="0" u="none" strike="noStrike" cap="none" normalizeH="0" baseline="0">
                        <a:ln>
                          <a:noFill/>
                        </a:ln>
                        <a:solidFill>
                          <a:srgbClr val="9933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V42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Attitude of Employer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Preference for male employees 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Agree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Undecided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Disagree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1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2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3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635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7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700" b="0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7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900" b="0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>
            <a:extLst>
              <a:ext uri="{FF2B5EF4-FFF2-40B4-BE49-F238E27FC236}">
                <a16:creationId xmlns:a16="http://schemas.microsoft.com/office/drawing/2014/main" id="{AFE0E2E5-C727-433F-8CCE-73921069F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946C8F9A-69B4-4BB3-B208-6AB605F04E7F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7391D071-9DE4-400B-81EB-129B2B738C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800000"/>
                </a:solidFill>
                <a:latin typeface="Arial" panose="020B0604020202020204" pitchFamily="34" charset="0"/>
              </a:rPr>
              <a:t>Preparing a Master Chart</a:t>
            </a:r>
          </a:p>
        </p:txBody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CE7DB6D5-CB88-4774-A29B-8FD05FF07E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</a:pPr>
            <a:r>
              <a:rPr lang="en-US" altLang="en-US" sz="3700" b="1">
                <a:solidFill>
                  <a:srgbClr val="FF0066"/>
                </a:solidFill>
              </a:rPr>
              <a:t>After a codebook is prepared, the data can be transferred  either to a master chart or directly to computer through a statistical package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autoRev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44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</p:cBhvr>
                                      <p:to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xit" presetSubtype="3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3" presetClass="exit" presetSubtype="3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6" grpId="0"/>
      <p:bldP spid="18436" grpId="1"/>
      <p:bldP spid="18436" grpId="2"/>
      <p:bldP spid="18437" grpId="0" build="p"/>
      <p:bldP spid="18437" grpId="1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>
            <a:extLst>
              <a:ext uri="{FF2B5EF4-FFF2-40B4-BE49-F238E27FC236}">
                <a16:creationId xmlns:a16="http://schemas.microsoft.com/office/drawing/2014/main" id="{6BB7E39A-FFFE-4F93-AAAC-5907ABA09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CE0B2EF8-AA42-4170-8C8B-5559601C22E6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DC61E3A2-ACD8-44FA-9047-B279EDFD9E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800000"/>
                </a:solidFill>
                <a:latin typeface="Arial" panose="020B0604020202020204" pitchFamily="34" charset="0"/>
              </a:rPr>
              <a:t>Master Chart ……</a:t>
            </a:r>
          </a:p>
        </p:txBody>
      </p:sp>
      <p:sp>
        <p:nvSpPr>
          <p:cNvPr id="19461" name="Rectangle 5">
            <a:extLst>
              <a:ext uri="{FF2B5EF4-FFF2-40B4-BE49-F238E27FC236}">
                <a16:creationId xmlns:a16="http://schemas.microsoft.com/office/drawing/2014/main" id="{0BECED61-2631-4D74-8FC8-A2341CB4DD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375" y="1827213"/>
            <a:ext cx="8531225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</a:pPr>
            <a:r>
              <a:rPr lang="en-US" altLang="en-US" sz="2900" b="1">
                <a:solidFill>
                  <a:srgbClr val="660033"/>
                </a:solidFill>
              </a:rPr>
              <a:t>Going through master chart to computer is much more advantageous than entering data directly to computers.</a:t>
            </a:r>
            <a:r>
              <a:rPr lang="en-US" altLang="en-US" sz="2500" b="1">
                <a:solidFill>
                  <a:srgbClr val="660033"/>
                </a:solidFill>
              </a:rPr>
              <a:t> 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None/>
            </a:pPr>
            <a:endParaRPr lang="en-US" altLang="en-US" sz="2500" b="1">
              <a:solidFill>
                <a:srgbClr val="6600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-.5"/>
                                          </p:val>
                                        </p:tav>
                                        <p:tav tm="50000">
                                          <p:val>
                                            <p:strVal val="#ppt_w-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-.5"/>
                                          </p:val>
                                        </p:tav>
                                        <p:tav tm="100000">
                                          <p:val>
                                            <p:strVal val="ppt_w-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0">
                                          <p:val>
                                            <p:strVal val="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8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1" dur="500"/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/>
      <p:bldP spid="19460" grpId="1"/>
      <p:bldP spid="19461" grpId="0" build="p"/>
      <p:bldP spid="19461" grpId="1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>
            <a:extLst>
              <a:ext uri="{FF2B5EF4-FFF2-40B4-BE49-F238E27FC236}">
                <a16:creationId xmlns:a16="http://schemas.microsoft.com/office/drawing/2014/main" id="{DA3AF11F-602F-432F-896F-7003AF050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578C8FEB-1EC0-4E0B-8C20-C4487EEEF2EE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1FBAE235-9131-4A8B-88EA-0EC8AC56B9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800000"/>
                </a:solidFill>
                <a:latin typeface="Arial" panose="020B0604020202020204" pitchFamily="34" charset="0"/>
              </a:rPr>
              <a:t>Master Chart ……</a:t>
            </a:r>
          </a:p>
        </p:txBody>
      </p:sp>
      <p:sp>
        <p:nvSpPr>
          <p:cNvPr id="20485" name="Rectangle 5">
            <a:extLst>
              <a:ext uri="{FF2B5EF4-FFF2-40B4-BE49-F238E27FC236}">
                <a16:creationId xmlns:a16="http://schemas.microsoft.com/office/drawing/2014/main" id="{6BDDA9FE-C71D-4BD9-AC0F-AC6A4768CB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</a:pPr>
            <a:r>
              <a:rPr lang="en-US" altLang="en-US" sz="2900" b="1">
                <a:solidFill>
                  <a:srgbClr val="660033"/>
                </a:solidFill>
              </a:rPr>
              <a:t>Entering data directly to computer is disadvantageous, as there is no way to check wrong entries, which will show inconsistencies in tabulated data at the later stages of tabulation.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/>
      <p:bldP spid="2048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>
            <a:extLst>
              <a:ext uri="{FF2B5EF4-FFF2-40B4-BE49-F238E27FC236}">
                <a16:creationId xmlns:a16="http://schemas.microsoft.com/office/drawing/2014/main" id="{912DFBEA-A825-43CE-AAEA-6255A6250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37524E9D-4048-4AFA-9C07-256D7078F04E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B7D90D8C-D563-4AE7-8A7E-96E05AC3E8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b="1"/>
              <a:t>	</a:t>
            </a:r>
            <a:r>
              <a:rPr lang="en-US" altLang="en-US" sz="3200" b="1">
                <a:solidFill>
                  <a:srgbClr val="660033"/>
                </a:solidFill>
              </a:rPr>
              <a:t>MASTER CHART</a:t>
            </a:r>
            <a:br>
              <a:rPr lang="en-US" altLang="en-US" sz="3200">
                <a:solidFill>
                  <a:srgbClr val="660033"/>
                </a:solidFill>
              </a:rPr>
            </a:br>
            <a:endParaRPr lang="en-US" altLang="en-US" sz="3200">
              <a:solidFill>
                <a:srgbClr val="660033"/>
              </a:solidFill>
            </a:endParaRPr>
          </a:p>
        </p:txBody>
      </p:sp>
      <p:sp>
        <p:nvSpPr>
          <p:cNvPr id="17412" name="Line 3">
            <a:extLst>
              <a:ext uri="{FF2B5EF4-FFF2-40B4-BE49-F238E27FC236}">
                <a16:creationId xmlns:a16="http://schemas.microsoft.com/office/drawing/2014/main" id="{90269B89-DC43-4BE3-B9F6-B84B2C743ADB}"/>
              </a:ext>
            </a:extLst>
          </p:cNvPr>
          <p:cNvSpPr>
            <a:spLocks noChangeShapeType="1"/>
          </p:cNvSpPr>
          <p:nvPr/>
        </p:nvSpPr>
        <p:spPr bwMode="auto">
          <a:xfrm>
            <a:off x="5492750" y="3798888"/>
            <a:ext cx="8001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3" name="Line 4">
            <a:extLst>
              <a:ext uri="{FF2B5EF4-FFF2-40B4-BE49-F238E27FC236}">
                <a16:creationId xmlns:a16="http://schemas.microsoft.com/office/drawing/2014/main" id="{F1C33264-58FB-4D5F-89C9-6FB2E7E93DF3}"/>
              </a:ext>
            </a:extLst>
          </p:cNvPr>
          <p:cNvSpPr>
            <a:spLocks noChangeShapeType="1"/>
          </p:cNvSpPr>
          <p:nvPr/>
        </p:nvSpPr>
        <p:spPr bwMode="auto">
          <a:xfrm>
            <a:off x="2757488" y="2668588"/>
            <a:ext cx="0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4" name="Rectangle 5">
            <a:extLst>
              <a:ext uri="{FF2B5EF4-FFF2-40B4-BE49-F238E27FC236}">
                <a16:creationId xmlns:a16="http://schemas.microsoft.com/office/drawing/2014/main" id="{C622EBC4-8BED-46C3-99FE-D40E613DAA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513" y="1152525"/>
            <a:ext cx="154305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7415" name="Rectangle 6">
            <a:extLst>
              <a:ext uri="{FF2B5EF4-FFF2-40B4-BE49-F238E27FC236}">
                <a16:creationId xmlns:a16="http://schemas.microsoft.com/office/drawing/2014/main" id="{3A3F9F05-ED23-4B02-A264-80EB79D17E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513" y="1152525"/>
            <a:ext cx="62547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7416" name="Line 7">
            <a:extLst>
              <a:ext uri="{FF2B5EF4-FFF2-40B4-BE49-F238E27FC236}">
                <a16:creationId xmlns:a16="http://schemas.microsoft.com/office/drawing/2014/main" id="{193D44BC-0C10-4E93-BA68-646FBC4CDD33}"/>
              </a:ext>
            </a:extLst>
          </p:cNvPr>
          <p:cNvSpPr>
            <a:spLocks noChangeShapeType="1"/>
          </p:cNvSpPr>
          <p:nvPr/>
        </p:nvSpPr>
        <p:spPr bwMode="auto">
          <a:xfrm>
            <a:off x="2659063" y="296545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2668" name="Group 140">
            <a:extLst>
              <a:ext uri="{FF2B5EF4-FFF2-40B4-BE49-F238E27FC236}">
                <a16:creationId xmlns:a16="http://schemas.microsoft.com/office/drawing/2014/main" id="{E5E48534-2C78-48E5-BF78-52B5C224FF84}"/>
              </a:ext>
            </a:extLst>
          </p:cNvPr>
          <p:cNvGraphicFramePr>
            <a:graphicFrameLocks noGrp="1"/>
          </p:cNvGraphicFramePr>
          <p:nvPr/>
        </p:nvGraphicFramePr>
        <p:xfrm>
          <a:off x="381000" y="1600200"/>
          <a:ext cx="8153400" cy="4751388"/>
        </p:xfrm>
        <a:graphic>
          <a:graphicData uri="http://schemas.openxmlformats.org/drawingml/2006/table">
            <a:tbl>
              <a:tblPr/>
              <a:tblGrid>
                <a:gridCol w="2301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4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71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87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99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286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993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524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8256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349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0642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7785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788987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</a:tblGrid>
              <a:tr h="53332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2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VARIABLE LABELS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666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RESPONDENT NUMBER</a:t>
                      </a: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AGE</a:t>
                      </a: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DESIGNATION</a:t>
                      </a: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ESTABLISHMENT</a:t>
                      </a: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LEVEL OF EDUCATION</a:t>
                      </a: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MARITAL STATUS</a:t>
                      </a: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NATURE OF WORK</a:t>
                      </a: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DURATION OF WORK</a:t>
                      </a: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WAGES</a:t>
                      </a: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PROMOTIONS</a:t>
                      </a: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ATTITUDE OF EMPLOYER</a:t>
                      </a:r>
                      <a:endParaRPr kumimoji="0" lang="en-US" sz="1500" b="1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04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VARIABLE NUMBER  </a:t>
                      </a: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5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V1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V2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V3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V4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V5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V6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V7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V8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V9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8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V10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80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04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1220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04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1547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04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1922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04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1847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04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en-US" sz="17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2922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66003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500" b="0" i="0" u="none" strike="noStrike" cap="none" normalizeH="0" baseline="0">
                        <a:ln>
                          <a:noFill/>
                        </a:ln>
                        <a:solidFill>
                          <a:srgbClr val="660033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4" marB="4571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>
            <a:extLst>
              <a:ext uri="{FF2B5EF4-FFF2-40B4-BE49-F238E27FC236}">
                <a16:creationId xmlns:a16="http://schemas.microsoft.com/office/drawing/2014/main" id="{690FDA58-CBBB-4EA2-A89C-F882AF06C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698F4D3C-D0DE-4432-804A-B180C862682C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18435" name="WordArt 4">
            <a:extLst>
              <a:ext uri="{FF2B5EF4-FFF2-40B4-BE49-F238E27FC236}">
                <a16:creationId xmlns:a16="http://schemas.microsoft.com/office/drawing/2014/main" id="{86A322BF-297E-46C5-A30F-F24AAB0021F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490663" y="2789238"/>
            <a:ext cx="6162675" cy="12858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 panose="020B0806030902050204" pitchFamily="34" charset="0"/>
              </a:rPr>
              <a:t>end of session viii.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>
            <a:extLst>
              <a:ext uri="{FF2B5EF4-FFF2-40B4-BE49-F238E27FC236}">
                <a16:creationId xmlns:a16="http://schemas.microsoft.com/office/drawing/2014/main" id="{21F6560C-E432-4194-9A42-5DDB7E1DF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5C58B726-6623-47A2-9E3D-E6685767A639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5124" name="AutoShape 4">
            <a:extLst>
              <a:ext uri="{FF2B5EF4-FFF2-40B4-BE49-F238E27FC236}">
                <a16:creationId xmlns:a16="http://schemas.microsoft.com/office/drawing/2014/main" id="{03504B2D-96CE-4855-8C89-F200B2C290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br>
              <a:rPr lang="en-US" altLang="en-US" sz="4400">
                <a:solidFill>
                  <a:srgbClr val="FF3399"/>
                </a:solidFill>
                <a:latin typeface="Arial" panose="020B0604020202020204" pitchFamily="34" charset="0"/>
              </a:rPr>
            </a:br>
            <a:br>
              <a:rPr lang="en-US" altLang="en-US" sz="4000" b="1">
                <a:solidFill>
                  <a:schemeClr val="accent2"/>
                </a:solidFill>
                <a:latin typeface="Arial" panose="020B0604020202020204" pitchFamily="34" charset="0"/>
              </a:rPr>
            </a:br>
            <a:r>
              <a:rPr lang="en-US" altLang="en-US" sz="4400" b="1">
                <a:solidFill>
                  <a:srgbClr val="FF3399"/>
                </a:solidFill>
                <a:latin typeface="Arial" panose="020B0604020202020204" pitchFamily="34" charset="0"/>
              </a:rPr>
              <a:t>DATA  PREPARATION</a:t>
            </a:r>
            <a:r>
              <a:rPr lang="en-US" altLang="en-US" sz="4400">
                <a:solidFill>
                  <a:srgbClr val="FF3399"/>
                </a:solidFill>
                <a:latin typeface="Arial" panose="020B0604020202020204" pitchFamily="34" charset="0"/>
              </a:rPr>
              <a:t> </a:t>
            </a:r>
            <a:br>
              <a:rPr lang="en-US" altLang="en-US" sz="4400">
                <a:solidFill>
                  <a:schemeClr val="accent2"/>
                </a:solidFill>
                <a:latin typeface="Arial" panose="020B0604020202020204" pitchFamily="34" charset="0"/>
              </a:rPr>
            </a:br>
            <a:endParaRPr lang="en-US" altLang="en-US" sz="440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>
            <a:extLst>
              <a:ext uri="{FF2B5EF4-FFF2-40B4-BE49-F238E27FC236}">
                <a16:creationId xmlns:a16="http://schemas.microsoft.com/office/drawing/2014/main" id="{33527EB2-3B90-4D41-B41E-5321DE0E7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FDB016FB-56F4-4971-B804-BBAD373527E1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5123" name="Rectangle 5">
            <a:extLst>
              <a:ext uri="{FF2B5EF4-FFF2-40B4-BE49-F238E27FC236}">
                <a16:creationId xmlns:a16="http://schemas.microsoft.com/office/drawing/2014/main" id="{B6A0A0A2-CE34-430A-BC65-8E614B9727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en-US" sz="5600" b="1">
                <a:solidFill>
                  <a:srgbClr val="FF0066"/>
                </a:solidFill>
              </a:rPr>
              <a:t>ADMINISTRATION OF QUESTIONNAIRE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>
            <a:extLst>
              <a:ext uri="{FF2B5EF4-FFF2-40B4-BE49-F238E27FC236}">
                <a16:creationId xmlns:a16="http://schemas.microsoft.com/office/drawing/2014/main" id="{C99F0733-2704-44B5-BC70-EAAD62A23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D9595A09-2B03-4203-98EF-F31846C4A037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D0FF0342-2210-40DA-9594-7797BBDAA8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0938" y="12811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br>
              <a:rPr lang="en-US" altLang="en-US" sz="3600" b="1">
                <a:solidFill>
                  <a:srgbClr val="993300"/>
                </a:solidFill>
                <a:latin typeface="Arial" panose="020B0604020202020204" pitchFamily="34" charset="0"/>
              </a:rPr>
            </a:br>
            <a:br>
              <a:rPr lang="en-US" altLang="en-US" sz="3600" b="1">
                <a:solidFill>
                  <a:srgbClr val="993300"/>
                </a:solidFill>
                <a:latin typeface="Arial" panose="020B0604020202020204" pitchFamily="34" charset="0"/>
              </a:rPr>
            </a:br>
            <a:br>
              <a:rPr lang="en-US" altLang="en-US" sz="3600" b="1">
                <a:solidFill>
                  <a:srgbClr val="993300"/>
                </a:solidFill>
                <a:latin typeface="Arial" panose="020B0604020202020204" pitchFamily="34" charset="0"/>
              </a:rPr>
            </a:br>
            <a:br>
              <a:rPr lang="en-US" altLang="en-US" sz="3600" b="1">
                <a:solidFill>
                  <a:srgbClr val="993300"/>
                </a:solidFill>
                <a:latin typeface="Arial" panose="020B0604020202020204" pitchFamily="34" charset="0"/>
              </a:rPr>
            </a:br>
            <a:br>
              <a:rPr lang="en-US" altLang="en-US" sz="3600" b="1">
                <a:solidFill>
                  <a:srgbClr val="993300"/>
                </a:solidFill>
                <a:latin typeface="Arial" panose="020B0604020202020204" pitchFamily="34" charset="0"/>
              </a:rPr>
            </a:br>
            <a:br>
              <a:rPr lang="en-US" altLang="en-US" sz="3600" b="1">
                <a:solidFill>
                  <a:srgbClr val="993300"/>
                </a:solidFill>
                <a:latin typeface="Arial" panose="020B0604020202020204" pitchFamily="34" charset="0"/>
              </a:rPr>
            </a:br>
            <a:br>
              <a:rPr lang="en-US" altLang="en-US" sz="3600" b="1">
                <a:solidFill>
                  <a:srgbClr val="993300"/>
                </a:solidFill>
                <a:latin typeface="Arial" panose="020B0604020202020204" pitchFamily="34" charset="0"/>
              </a:rPr>
            </a:br>
            <a:r>
              <a:rPr lang="en-US" altLang="en-US" sz="3600" b="1">
                <a:solidFill>
                  <a:srgbClr val="993300"/>
                </a:solidFill>
                <a:latin typeface="Arial" panose="020B0604020202020204" pitchFamily="34" charset="0"/>
              </a:rPr>
              <a:t>DATA  PROCESSING</a:t>
            </a:r>
            <a:r>
              <a:rPr lang="en-US" altLang="en-US" sz="3600" b="1">
                <a:solidFill>
                  <a:schemeClr val="accent2"/>
                </a:solidFill>
                <a:latin typeface="Arial" panose="020B0604020202020204" pitchFamily="34" charset="0"/>
              </a:rPr>
              <a:t> </a:t>
            </a:r>
            <a:br>
              <a:rPr lang="en-US" altLang="en-US" sz="3600">
                <a:solidFill>
                  <a:schemeClr val="accent2"/>
                </a:solidFill>
                <a:latin typeface="Arial" panose="020B0604020202020204" pitchFamily="34" charset="0"/>
              </a:rPr>
            </a:br>
            <a:endParaRPr lang="en-US" altLang="en-US" sz="3600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DE2C24EF-9D98-4D23-B036-70DE238DB3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819400"/>
            <a:ext cx="8955088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</a:pPr>
            <a:r>
              <a:rPr lang="en-US" altLang="en-US" sz="2900" b="1">
                <a:solidFill>
                  <a:srgbClr val="FF0000"/>
                </a:solidFill>
              </a:rPr>
              <a:t>One of the important stages of the research process is data processing and analysis. 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</a:pPr>
            <a:r>
              <a:rPr lang="en-US" altLang="en-US" sz="2900" b="1">
                <a:solidFill>
                  <a:srgbClr val="993300"/>
                </a:solidFill>
              </a:rPr>
              <a:t>Once data are collected the researcher turns his focus of attention on its processing.</a:t>
            </a:r>
            <a:r>
              <a:rPr lang="en-US" altLang="en-US" sz="2900">
                <a:solidFill>
                  <a:schemeClr val="accent2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  <p:bldP spid="717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>
            <a:extLst>
              <a:ext uri="{FF2B5EF4-FFF2-40B4-BE49-F238E27FC236}">
                <a16:creationId xmlns:a16="http://schemas.microsoft.com/office/drawing/2014/main" id="{B5937748-810F-47CA-AEE9-0278745A0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EBE9B8E5-9D5D-4ECA-98C3-001EA095DDA7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BCF459A8-4C9B-4FF9-8C1B-DF385F13E9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993300"/>
                </a:solidFill>
                <a:latin typeface="Arial" panose="020B0604020202020204" pitchFamily="34" charset="0"/>
              </a:rPr>
              <a:t>DATA  PROCESSING …….</a:t>
            </a:r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51171D6C-5391-4306-83AF-6C98C6E152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828800"/>
            <a:ext cx="8001000" cy="430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</a:pPr>
            <a:r>
              <a:rPr lang="en-US" altLang="en-US" sz="2900" b="1">
                <a:solidFill>
                  <a:srgbClr val="FF0066"/>
                </a:solidFill>
              </a:rPr>
              <a:t>A good researcher makes a perfect plan of data processing and analysis.</a:t>
            </a:r>
            <a:r>
              <a:rPr lang="en-US" altLang="en-US" sz="2900" b="1">
                <a:solidFill>
                  <a:schemeClr val="accent2"/>
                </a:solidFill>
              </a:rPr>
              <a:t> 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</a:pPr>
            <a:r>
              <a:rPr lang="en-US" altLang="en-US" sz="2900" b="1">
                <a:solidFill>
                  <a:srgbClr val="800000"/>
                </a:solidFill>
              </a:rPr>
              <a:t>To some researchers data processing and analysis is not a very serious activity. 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</a:pPr>
            <a:r>
              <a:rPr lang="en-US" altLang="en-US" sz="2900" b="1">
                <a:solidFill>
                  <a:srgbClr val="FF0066"/>
                </a:solidFill>
              </a:rPr>
              <a:t>They feel that data processing is a job of computer assistants</a:t>
            </a:r>
            <a:r>
              <a:rPr lang="en-US" altLang="en-US" sz="2900">
                <a:solidFill>
                  <a:srgbClr val="FF0066"/>
                </a:solidFill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  <p:bldP spid="819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>
            <a:extLst>
              <a:ext uri="{FF2B5EF4-FFF2-40B4-BE49-F238E27FC236}">
                <a16:creationId xmlns:a16="http://schemas.microsoft.com/office/drawing/2014/main" id="{EB1E673D-0615-4A75-8A52-339F06F3E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9525B003-8862-4A12-AB65-545EEF99A888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EB26B60E-FE40-4D19-9A7B-4E1F42EBAB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4302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800000"/>
                </a:solidFill>
                <a:latin typeface="Arial" panose="020B0604020202020204" pitchFamily="34" charset="0"/>
              </a:rPr>
              <a:t>DATA  PROCESSING …….</a:t>
            </a:r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1FEA53B0-39FB-4A61-A4EC-AC74EA5D4E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7526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</a:pPr>
            <a:r>
              <a:rPr lang="en-US" altLang="en-US" sz="2900" b="1">
                <a:solidFill>
                  <a:srgbClr val="800000"/>
                </a:solidFill>
              </a:rPr>
              <a:t>As a consequence, they have  to be contended with the results given by computer assistants which may not  help them to achieve their  objectives.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</a:pPr>
            <a:r>
              <a:rPr lang="en-US" altLang="en-US" sz="2900" b="1">
                <a:solidFill>
                  <a:srgbClr val="FF0066"/>
                </a:solidFill>
              </a:rPr>
              <a:t>To avoid such situations, it is essential that data processing must be planned in advance and instructed to computer assistants accordingly. 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</a:pPr>
            <a:endParaRPr lang="en-US" altLang="en-US" sz="2900" b="1">
              <a:solidFill>
                <a:srgbClr val="FF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/>
      <p:bldP spid="922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08F26190-D280-4353-BCDB-1574A78C6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411F3CC3-9B00-4887-9E53-34FC23C3A203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3F5863EC-1288-4FDA-94CA-C6B75A4C71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800000"/>
                </a:solidFill>
                <a:latin typeface="Arial" panose="020B0604020202020204" pitchFamily="34" charset="0"/>
              </a:rPr>
              <a:t>DATA  PROCESSING …….</a:t>
            </a:r>
          </a:p>
        </p:txBody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37FBAE64-1A63-421F-B249-65535D9D5F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</a:pPr>
            <a:endParaRPr lang="en-US" altLang="en-US" sz="2900" b="1"/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</a:pPr>
            <a:r>
              <a:rPr lang="en-US" altLang="en-US" sz="2900" b="1">
                <a:solidFill>
                  <a:srgbClr val="FF3399"/>
                </a:solidFill>
              </a:rPr>
              <a:t>Data processing refers to :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</a:pPr>
            <a:r>
              <a:rPr lang="en-US" altLang="en-US" sz="2500" b="1">
                <a:solidFill>
                  <a:schemeClr val="hlink"/>
                </a:solidFill>
              </a:rPr>
              <a:t>Editing,</a:t>
            </a:r>
            <a:r>
              <a:rPr lang="en-US" altLang="en-US" sz="2500" b="1"/>
              <a:t> 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</a:pPr>
            <a:r>
              <a:rPr lang="en-US" altLang="en-US" sz="2500" b="1">
                <a:solidFill>
                  <a:srgbClr val="800000"/>
                </a:solidFill>
              </a:rPr>
              <a:t>Coding,</a:t>
            </a:r>
            <a:r>
              <a:rPr lang="en-US" altLang="en-US" sz="2500" b="1">
                <a:solidFill>
                  <a:schemeClr val="hlink"/>
                </a:solidFill>
              </a:rPr>
              <a:t> 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</a:pPr>
            <a:r>
              <a:rPr lang="en-US" altLang="en-US" sz="2500" b="1">
                <a:solidFill>
                  <a:srgbClr val="FF3399"/>
                </a:solidFill>
              </a:rPr>
              <a:t>Recoding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</a:pPr>
            <a:r>
              <a:rPr lang="en-US" altLang="en-US" sz="2500" b="1">
                <a:solidFill>
                  <a:srgbClr val="660033"/>
                </a:solidFill>
              </a:rPr>
              <a:t>Computing of the scores, 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</a:pPr>
            <a:r>
              <a:rPr lang="en-US" altLang="en-US" sz="2500" b="1">
                <a:solidFill>
                  <a:srgbClr val="FF3399"/>
                </a:solidFill>
              </a:rPr>
              <a:t>Preparation of master charts.</a:t>
            </a:r>
            <a:r>
              <a:rPr lang="en-US" altLang="en-US" sz="2500">
                <a:solidFill>
                  <a:srgbClr val="FF3399"/>
                </a:solidFill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61111E-6 3.33333E-6  C 0.06892 3.33333E-6  0.125 0.02847  0.125 0.06389  C 0.125 0.09907  0.06892 0.12777  3.61111E-6 0.12777  C -0.0691 0.12777  -0.125 0.09907  -0.125 0.06389  C -0.125 0.02847  -0.0691 3.33333E-6  3.61111E-6 3.33333E-6  Z " pathEditMode="relative">
                                      <p:cBhvr>
                                        <p:cTn id="6" dur="2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/>
      <p:bldP spid="1024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0232A3F1-87B3-46CF-AC53-838D2EC12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868C9534-8F9B-4216-B08C-70A6F1886068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1268" name="AutoShape 4">
            <a:extLst>
              <a:ext uri="{FF2B5EF4-FFF2-40B4-BE49-F238E27FC236}">
                <a16:creationId xmlns:a16="http://schemas.microsoft.com/office/drawing/2014/main" id="{55D4CFDD-0289-478A-AE8B-8F7AB920E9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762000"/>
            <a:ext cx="7924800" cy="762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br>
              <a:rPr lang="en-US" altLang="en-US" sz="3600">
                <a:solidFill>
                  <a:srgbClr val="800000"/>
                </a:solidFill>
                <a:latin typeface="Arial" panose="020B0604020202020204" pitchFamily="34" charset="0"/>
              </a:rPr>
            </a:br>
            <a:br>
              <a:rPr lang="en-US" altLang="en-US" sz="3600">
                <a:solidFill>
                  <a:srgbClr val="800000"/>
                </a:solidFill>
                <a:latin typeface="Arial" panose="020B0604020202020204" pitchFamily="34" charset="0"/>
              </a:rPr>
            </a:br>
            <a:r>
              <a:rPr lang="en-US" altLang="en-US" sz="3600" b="1">
                <a:solidFill>
                  <a:srgbClr val="800000"/>
                </a:solidFill>
                <a:latin typeface="Arial" panose="020B0604020202020204" pitchFamily="34" charset="0"/>
              </a:rPr>
              <a:t>Editing of Data</a:t>
            </a:r>
          </a:p>
        </p:txBody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67EF3717-34A9-4086-8543-35C3FC49FF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lvl="2" eaLnBrk="1" hangingPunct="1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</a:pPr>
            <a:r>
              <a:rPr lang="en-US" altLang="en-US" sz="3100" b="1">
                <a:solidFill>
                  <a:srgbClr val="800000"/>
                </a:solidFill>
              </a:rPr>
              <a:t>Missing entries</a:t>
            </a:r>
          </a:p>
          <a:p>
            <a:pPr lvl="2" eaLnBrk="1" hangingPunct="1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None/>
            </a:pPr>
            <a:endParaRPr lang="en-US" altLang="en-US" sz="3100" b="1">
              <a:solidFill>
                <a:srgbClr val="800000"/>
              </a:solidFill>
            </a:endParaRPr>
          </a:p>
          <a:p>
            <a:pPr lvl="2" eaLnBrk="1" hangingPunct="1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</a:pPr>
            <a:r>
              <a:rPr lang="en-US" altLang="en-US" sz="3100" b="1"/>
              <a:t>Illegible entries</a:t>
            </a:r>
          </a:p>
          <a:p>
            <a:pPr lvl="2" eaLnBrk="1" hangingPunct="1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None/>
            </a:pPr>
            <a:endParaRPr lang="en-US" altLang="en-US" sz="3100" b="1"/>
          </a:p>
          <a:p>
            <a:pPr lvl="2" eaLnBrk="1" hangingPunct="1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</a:pPr>
            <a:r>
              <a:rPr lang="en-US" altLang="en-US" sz="3100" b="1">
                <a:solidFill>
                  <a:srgbClr val="FF0066"/>
                </a:solidFill>
              </a:rPr>
              <a:t>Discrepancies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2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2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2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  <p:bldP spid="1126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>
            <a:extLst>
              <a:ext uri="{FF2B5EF4-FFF2-40B4-BE49-F238E27FC236}">
                <a16:creationId xmlns:a16="http://schemas.microsoft.com/office/drawing/2014/main" id="{BE4B4B68-1A89-4214-889A-65112BDA8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D26C6876-14B0-498E-B6BD-6CFA8BCF2C66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12292" name="Rectangle 4">
            <a:extLst>
              <a:ext uri="{FF2B5EF4-FFF2-40B4-BE49-F238E27FC236}">
                <a16:creationId xmlns:a16="http://schemas.microsoft.com/office/drawing/2014/main" id="{B23E28DA-B023-4776-80BE-5AF5169245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800000"/>
                </a:solidFill>
                <a:latin typeface="Arial" panose="020B0604020202020204" pitchFamily="34" charset="0"/>
              </a:rPr>
              <a:t>Editing of …..</a:t>
            </a:r>
          </a:p>
        </p:txBody>
      </p:sp>
      <p:sp>
        <p:nvSpPr>
          <p:cNvPr id="12293" name="Rectangle 5">
            <a:extLst>
              <a:ext uri="{FF2B5EF4-FFF2-40B4-BE49-F238E27FC236}">
                <a16:creationId xmlns:a16="http://schemas.microsoft.com/office/drawing/2014/main" id="{76B91197-9027-4F16-A9EE-6542121050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1600200"/>
            <a:ext cx="89154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</a:pPr>
            <a:r>
              <a:rPr lang="en-US" altLang="en-US" sz="2900" b="1">
                <a:solidFill>
                  <a:srgbClr val="660033"/>
                </a:solidFill>
              </a:rPr>
              <a:t>Contingency</a:t>
            </a:r>
            <a:r>
              <a:rPr lang="en-US" altLang="en-US" sz="2900" b="1">
                <a:solidFill>
                  <a:srgbClr val="800000"/>
                </a:solidFill>
              </a:rPr>
              <a:t> Responses</a:t>
            </a:r>
            <a:r>
              <a:rPr lang="en-US" altLang="en-US" sz="2900">
                <a:solidFill>
                  <a:srgbClr val="800000"/>
                </a:solidFill>
              </a:rPr>
              <a:t> :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en-US" sz="2900"/>
              <a:t>		 </a:t>
            </a:r>
            <a:r>
              <a:rPr lang="en-US" altLang="en-US" sz="2900" b="1">
                <a:solidFill>
                  <a:srgbClr val="800000"/>
                </a:solidFill>
              </a:rPr>
              <a:t>Marital Status</a:t>
            </a:r>
            <a:r>
              <a:rPr lang="en-US" altLang="en-US" sz="2900" b="1">
                <a:solidFill>
                  <a:srgbClr val="660033"/>
                </a:solidFill>
              </a:rPr>
              <a:t> : 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en-US" sz="2900" b="1">
                <a:solidFill>
                  <a:srgbClr val="660033"/>
                </a:solidFill>
              </a:rPr>
              <a:t>			</a:t>
            </a:r>
            <a:r>
              <a:rPr lang="en-US" altLang="en-US" sz="2900" b="1">
                <a:solidFill>
                  <a:srgbClr val="800000"/>
                </a:solidFill>
              </a:rPr>
              <a:t>Married/</a:t>
            </a:r>
            <a:r>
              <a:rPr lang="en-US" altLang="en-US" sz="2900" b="1">
                <a:solidFill>
                  <a:srgbClr val="FF0066"/>
                </a:solidFill>
              </a:rPr>
              <a:t>Unmarried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en-US" sz="2900" b="1">
                <a:solidFill>
                  <a:srgbClr val="660033"/>
                </a:solidFill>
              </a:rPr>
              <a:t>		 </a:t>
            </a:r>
            <a:r>
              <a:rPr lang="en-US" altLang="en-US" sz="2900" b="1">
                <a:solidFill>
                  <a:schemeClr val="hlink"/>
                </a:solidFill>
              </a:rPr>
              <a:t>Number of Children</a:t>
            </a:r>
            <a:r>
              <a:rPr lang="en-US" altLang="en-US" sz="2900" b="1">
                <a:solidFill>
                  <a:srgbClr val="660033"/>
                </a:solidFill>
              </a:rPr>
              <a:t> : 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en-US" sz="2900" b="1">
                <a:solidFill>
                  <a:srgbClr val="660033"/>
                </a:solidFill>
              </a:rPr>
              <a:t>			One/Two/</a:t>
            </a:r>
            <a:r>
              <a:rPr lang="en-US" altLang="en-US" sz="2900" b="1">
                <a:solidFill>
                  <a:srgbClr val="FF0066"/>
                </a:solidFill>
              </a:rPr>
              <a:t>Not Applicable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None/>
            </a:pPr>
            <a:endParaRPr lang="en-US" altLang="en-US" sz="2900" b="1">
              <a:solidFill>
                <a:srgbClr val="FF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-.5"/>
                                          </p:val>
                                        </p:tav>
                                        <p:tav tm="50000">
                                          <p:val>
                                            <p:strVal val="#ppt_w-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2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2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22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22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22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2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22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-.5"/>
                                          </p:val>
                                        </p:tav>
                                        <p:tav tm="100000">
                                          <p:val>
                                            <p:strVal val="ppt_w-.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0">
                                          <p:val>
                                            <p:strVal val="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8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67" dur="500"/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0" dur="500"/>
                                        <p:tgtEl>
                                          <p:spTgt spid="12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3" dur="500"/>
                                        <p:tgtEl>
                                          <p:spTgt spid="12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6" dur="500"/>
                                        <p:tgtEl>
                                          <p:spTgt spid="12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9" dur="500"/>
                                        <p:tgtEl>
                                          <p:spTgt spid="122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84" dur="indefinite"/>
                                        <p:tgtEl>
                                          <p:spTgt spid="12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style.fontFamily</p:attrName>
                                        </p:attrNameLst>
                                      </p:cBhvr>
                                      <p:to>
                                        <p:strVal val="Times New Roma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88" dur="indefinite"/>
                                        <p:tgtEl>
                                          <p:spTgt spid="122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style.fontFamily</p:attrName>
                                        </p:attrNameLst>
                                      </p:cBhvr>
                                      <p:to>
                                        <p:strVal val="Times New Roma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5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92" dur="indefinite"/>
                                        <p:tgtEl>
                                          <p:spTgt spid="122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93" dur="indefinite"/>
                                        <p:tgtEl>
                                          <p:spTgt spid="122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94" dur="indefinite"/>
                                        <p:tgtEl>
                                          <p:spTgt spid="122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8" dur="500" fill="hold"/>
                                        <p:tgtEl>
                                          <p:spTgt spid="122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9" dur="500" fill="hold"/>
                                        <p:tgtEl>
                                          <p:spTgt spid="122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0" dur="500" fill="hold"/>
                                        <p:tgtEl>
                                          <p:spTgt spid="122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01" dur="500" fill="hold"/>
                                        <p:tgtEl>
                                          <p:spTgt spid="122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/>
      <p:bldP spid="12292" grpId="1"/>
      <p:bldP spid="12293" grpId="0" build="p"/>
      <p:bldP spid="12293" grpId="1" build="allAtOnce"/>
    </p:bldLst>
  </p:timing>
</p:sld>
</file>

<file path=ppt/theme/theme1.xml><?xml version="1.0" encoding="utf-8"?>
<a:theme xmlns:a="http://schemas.openxmlformats.org/drawingml/2006/main" name="Eclipse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319</TotalTime>
  <Words>455</Words>
  <Application>Microsoft Office PowerPoint</Application>
  <PresentationFormat>On-screen Show (4:3)</PresentationFormat>
  <Paragraphs>211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Eclipse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CODE BOOK</vt:lpstr>
      <vt:lpstr>PowerPoint Presentation</vt:lpstr>
      <vt:lpstr>PowerPoint Presentation</vt:lpstr>
      <vt:lpstr>PowerPoint Presentation</vt:lpstr>
      <vt:lpstr> MASTER CHART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Ravindra Gadkar</cp:lastModifiedBy>
  <cp:revision>93</cp:revision>
  <cp:lastPrinted>1601-01-01T00:00:00Z</cp:lastPrinted>
  <dcterms:created xsi:type="dcterms:W3CDTF">1601-01-01T00:00:00Z</dcterms:created>
  <dcterms:modified xsi:type="dcterms:W3CDTF">2020-04-22T19:51:20Z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